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91" r:id="rId3"/>
    <p:sldId id="287" r:id="rId4"/>
    <p:sldId id="257" r:id="rId5"/>
    <p:sldId id="259" r:id="rId6"/>
    <p:sldId id="260" r:id="rId7"/>
    <p:sldId id="288" r:id="rId8"/>
    <p:sldId id="258" r:id="rId9"/>
    <p:sldId id="261" r:id="rId10"/>
    <p:sldId id="279" r:id="rId11"/>
    <p:sldId id="262" r:id="rId12"/>
    <p:sldId id="278" r:id="rId13"/>
    <p:sldId id="263" r:id="rId14"/>
    <p:sldId id="264" r:id="rId15"/>
    <p:sldId id="265" r:id="rId16"/>
    <p:sldId id="267" r:id="rId17"/>
    <p:sldId id="286" r:id="rId18"/>
    <p:sldId id="293" r:id="rId19"/>
    <p:sldId id="290" r:id="rId20"/>
    <p:sldId id="292" r:id="rId21"/>
    <p:sldId id="270" r:id="rId22"/>
    <p:sldId id="271" r:id="rId23"/>
    <p:sldId id="272" r:id="rId24"/>
    <p:sldId id="273" r:id="rId25"/>
    <p:sldId id="277" r:id="rId26"/>
    <p:sldId id="274" r:id="rId27"/>
    <p:sldId id="27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11660" autoAdjust="0"/>
    <p:restoredTop sz="88488" autoAdjust="0"/>
  </p:normalViewPr>
  <p:slideViewPr>
    <p:cSldViewPr snapToGrid="0">
      <p:cViewPr varScale="1">
        <p:scale>
          <a:sx n="52" d="100"/>
          <a:sy n="52" d="100"/>
        </p:scale>
        <p:origin x="62" y="6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1391D-528E-41E8-A66B-291B0334EFF6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7AA09-ECB9-44BE-9FE0-E1B90436C3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4981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harles_Babbage" TargetMode="External"/><Relationship Id="rId7" Type="http://schemas.openxmlformats.org/officeDocument/2006/relationships/hyperlink" Target="https://en.wikipedia.org/wiki/Programmer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Algorithm" TargetMode="External"/><Relationship Id="rId5" Type="http://schemas.openxmlformats.org/officeDocument/2006/relationships/hyperlink" Target="https://en.wikipedia.org/wiki/Analytical_Engine" TargetMode="External"/><Relationship Id="rId4" Type="http://schemas.openxmlformats.org/officeDocument/2006/relationships/hyperlink" Target="https://en.wikipedia.org/wiki/Computer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C7AA09-ECB9-44BE-9FE0-E1B90436C33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0981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chiefly known for her work on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harles Babbage"/>
              </a:rPr>
              <a:t>Charles Babbage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's proposed mechanical general-purpose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omputer"/>
              </a:rPr>
              <a:t>computer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Analytical Engine"/>
              </a:rPr>
              <a:t>Analytical Engine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She is believed by some to be the first to recognise that the machine had applications beyond pure calculation, and to have published the first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Algorithm"/>
              </a:rPr>
              <a:t>algorithm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intended to be carried out by such a machine. As a result, she is often regarded as the first to recognise the full potential of computers and as one of the first to be a computer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Programmer"/>
              </a:rPr>
              <a:t>programmer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C7AA09-ECB9-44BE-9FE0-E1B90436C33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853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•Start your analysis from copies of your raw data.</a:t>
            </a:r>
          </a:p>
          <a:p>
            <a:r>
              <a:rPr lang="en-GB" dirty="0"/>
              <a:t>•Any cleaning, merging, transforming, etc. of data should be done in scripts,</a:t>
            </a:r>
          </a:p>
          <a:p>
            <a:r>
              <a:rPr lang="en-GB" dirty="0"/>
              <a:t>not manually.</a:t>
            </a:r>
          </a:p>
          <a:p>
            <a:r>
              <a:rPr lang="en-GB" dirty="0"/>
              <a:t>•Split your workflow (scripts) into logical thematic units. For example, you might</a:t>
            </a:r>
          </a:p>
          <a:p>
            <a:r>
              <a:rPr lang="en-GB" dirty="0"/>
              <a:t>separate your code into scripts that (</a:t>
            </a:r>
            <a:r>
              <a:rPr lang="en-GB" dirty="0" err="1"/>
              <a:t>i</a:t>
            </a:r>
            <a:r>
              <a:rPr lang="en-GB" dirty="0"/>
              <a:t>) load, merge and clean data, (ii) analyse</a:t>
            </a:r>
          </a:p>
          <a:p>
            <a:r>
              <a:rPr lang="en-GB" dirty="0"/>
              <a:t>data, and (iii) produce outputs like figures and tables.</a:t>
            </a:r>
          </a:p>
          <a:p>
            <a:r>
              <a:rPr lang="en-GB" dirty="0"/>
              <a:t>•Eliminate code duplication by packaging up useful code into custom functions</a:t>
            </a:r>
          </a:p>
          <a:p>
            <a:r>
              <a:rPr lang="en-GB" dirty="0"/>
              <a:t>(see Programming). Make sure to comment your functions thoroughly,</a:t>
            </a:r>
          </a:p>
          <a:p>
            <a:r>
              <a:rPr lang="en-GB" dirty="0"/>
              <a:t>explaining their expected inputs and outputs, and what they are doing and why.</a:t>
            </a:r>
          </a:p>
          <a:p>
            <a:r>
              <a:rPr lang="en-GB" dirty="0"/>
              <a:t>•Document your code and data as comments in your scripts or by producing</a:t>
            </a:r>
          </a:p>
          <a:p>
            <a:r>
              <a:rPr lang="en-GB" dirty="0"/>
              <a:t>separate documentation (see Programming and Reproducible reports).</a:t>
            </a:r>
          </a:p>
          <a:p>
            <a:r>
              <a:rPr lang="en-GB" dirty="0"/>
              <a:t>•Any intermediary outputs generated by your workflow should be kept separate</a:t>
            </a:r>
          </a:p>
          <a:p>
            <a:r>
              <a:rPr lang="en-GB" dirty="0"/>
              <a:t>from raw data.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C7AA09-ECB9-44BE-9FE0-E1B90436C33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904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5F57-4700-41CF-B53F-155B936E2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9B5A4-D58D-4B2B-B720-46D28D8A8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26453-CA4A-4007-AB0A-0622BBF0A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CA456-2C54-4A50-9EC6-00CA3FD7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00EEE-F615-400A-8D07-D2C50C956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4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B77D-8B4E-4863-8CFE-C02562E6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0C4BF-6AE2-4314-9FA1-4945C2BE9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5F93C-6ECA-4ECB-97BE-B742F072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7D1C-6492-4EF7-96C4-40DCD0F0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0C976-8CBA-44EC-8A36-3881D74D8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4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B7192-EF66-4B5E-9830-0C3C2765B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5C0D7-9E46-4818-97BD-F7D6834A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CC2D9-67CD-4B0A-AB9E-E248F9C04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860F9-355A-46AC-BDE9-A71B5B81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4E0E3-8F61-4CEF-A352-1C407D34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2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1658-7E4A-4426-9420-85866A0BD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D6C77-9C41-4C89-BDC5-B81F01558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27A3B-AE0C-4236-90E9-C19F5D27D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EAFAE-50EB-4C8F-B33A-F4E6B96B6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C98E0-4DA9-4019-A112-CC8F76EE8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74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D2EA-22A4-4D1E-8D3F-23D797A73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2B955-4D24-443F-8CA3-781BFA6B4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1EA94-7187-4086-80AA-592CDDDBF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978C5-8BF6-4764-994C-1B1F65CCD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BA8A9-5C1D-4C67-9820-B56DFF3E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3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79DF-F45F-4B7E-8746-9E0181F3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85A8-6294-4844-A49F-90DFAFADA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56199-A549-4345-AA7A-728A5BAB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F473-04F9-40DC-9BCA-CE94F9B8F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0391D-75BC-49F9-BC69-EB2FB2905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D168A-769F-4266-BCAD-6329E6A1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8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133C-8B2B-4F7C-B26F-DEFC6E83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47607-110F-47BE-9797-D4685BAF2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B51EE-6699-49C0-924E-58381E0A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9A4F6-2291-40C8-A288-B06CFAF5F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D667A4-1809-475A-B5A8-E98B524B7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FB0652-A5A8-4760-AB81-4D1F89E7D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E8BCBB-3F50-45CD-BBFC-FD9F32D1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D2085-D125-4033-B03D-47B94BB0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3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D4B0-A001-4133-8E52-7C1B9F64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829E6-703E-40DB-991A-D3B6582D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C962C-DF6A-4F9C-AB88-F6758ABC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B730E-E43F-4AEB-9571-03076ACA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68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B7F65-2B22-4FE9-98A0-B25DD44D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1C21A-6843-4AB8-8298-D5C68A2A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00B1A-8CB0-40FF-A4C5-39840191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661CC-DFAA-43DA-B591-74ED283E4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D193C-54B3-4D3C-8745-FA397497E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2412A-BBD9-4D15-BA8C-75CEF6AA8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4C8C5-42CA-44B0-B03D-7CAFAB9F2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2A889-3819-4AE4-B871-89DEF0AA0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C9D83-721D-4499-A30E-DC1D6D0FE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9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0DD4-58B3-4D9F-BE4D-8893A31C5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B2EBEF-1EFE-4290-AC2C-C2A8D7F4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4E482-3390-4C8F-AD9C-B4EFA36BE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18B97-AB55-4168-8506-6015862A3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6135B-1FE1-4F6E-B770-35BEAB09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A74A4-64D5-4673-B0BD-1F6F7E23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7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DB5CE-3AE5-4448-B25F-7D1C35C9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66297-03D8-4B5C-8D6D-D01D82432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3B5F-C442-4F56-8CBC-0C283E9267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0CCC8-EC15-4607-84CA-55BA38351861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36A4A-89DA-4DF7-A232-EC992867C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3F2AB-791B-42AD-9FA0-88431A798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3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varianceexplained.org/r/trump-tweets/" TargetMode="Externa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ture.com/news/many-junior-scientists-need-to-take-a-hard-look-at-their-job-prospects-1.22879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hyperlink" Target="https://www.nytimes.com/2019/02/13/magazine/women-coding-computer-programming.html" TargetMode="Externa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nicercode.github.io/blog/2013-04-05-projects/" TargetMode="External"/><Relationship Id="rId2" Type="http://schemas.openxmlformats.org/officeDocument/2006/relationships/hyperlink" Target="https://nicercode.github.io/blog/2013-05-17-organising-my-project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ourcodingclub.github.io/tutorials/intro-to-r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rpubs.com/SusanEJohnston/7953" TargetMode="External"/><Relationship Id="rId2" Type="http://schemas.openxmlformats.org/officeDocument/2006/relationships/hyperlink" Target="http://ggplot2.tidyverse.org/reference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7C9A-7CAF-4764-A825-9C11BFAAF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6293" y="2328993"/>
            <a:ext cx="9144000" cy="2387600"/>
          </a:xfrm>
        </p:spPr>
        <p:txBody>
          <a:bodyPr/>
          <a:lstStyle/>
          <a:p>
            <a:r>
              <a:rPr lang="en-GB" dirty="0"/>
              <a:t>Using R as a Research Tool.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B4108-2157-48EE-BD03-4039E4CC4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293" y="4808668"/>
            <a:ext cx="9144000" cy="1655762"/>
          </a:xfrm>
        </p:spPr>
        <p:txBody>
          <a:bodyPr>
            <a:normAutofit/>
          </a:bodyPr>
          <a:lstStyle/>
          <a:p>
            <a:r>
              <a:rPr lang="en-GB" b="1" dirty="0"/>
              <a:t>NERC E4 DTP Training</a:t>
            </a:r>
          </a:p>
          <a:p>
            <a:endParaRPr lang="en-GB" dirty="0"/>
          </a:p>
          <a:p>
            <a:r>
              <a:rPr lang="en-GB" dirty="0"/>
              <a:t>Dr Susan Johnston, Institute of Ecology and Evolution</a:t>
            </a:r>
          </a:p>
        </p:txBody>
      </p:sp>
      <p:pic>
        <p:nvPicPr>
          <p:cNvPr id="1026" name="Picture 2" descr="Image result for rstudio stickers">
            <a:extLst>
              <a:ext uri="{FF2B5EF4-FFF2-40B4-BE49-F238E27FC236}">
                <a16:creationId xmlns:a16="http://schemas.microsoft.com/office/drawing/2014/main" id="{D43412DC-9AB1-44F2-95DC-486BE1BD9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255" y="662331"/>
            <a:ext cx="762000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159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9D882F-D75F-4E10-B226-22229BD71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312" y="648772"/>
            <a:ext cx="7231688" cy="5560456"/>
          </a:xfrm>
          <a:prstGeom prst="rect">
            <a:avLst/>
          </a:prstGeom>
        </p:spPr>
      </p:pic>
      <p:pic>
        <p:nvPicPr>
          <p:cNvPr id="13" name="Picture 4" descr="https://rtweet.info/reference/figures/logo.png">
            <a:extLst>
              <a:ext uri="{FF2B5EF4-FFF2-40B4-BE49-F238E27FC236}">
                <a16:creationId xmlns:a16="http://schemas.microsoft.com/office/drawing/2014/main" id="{45CBAAA5-3BAB-4E52-90B5-0EC089A76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020" y="490304"/>
            <a:ext cx="1603292" cy="185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C3B0B5-55A0-4A98-A331-6077CBB64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927" y="2855864"/>
            <a:ext cx="4072007" cy="12660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37E888-9706-4D21-9CCF-01DC2414C803}"/>
              </a:ext>
            </a:extLst>
          </p:cNvPr>
          <p:cNvSpPr txBox="1"/>
          <p:nvPr/>
        </p:nvSpPr>
        <p:spPr>
          <a:xfrm>
            <a:off x="486228" y="1018104"/>
            <a:ext cx="2870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600" dirty="0"/>
              <a:t>Analytics e.g.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B7ED2C-7609-4149-8C7C-616F0186013A}"/>
              </a:ext>
            </a:extLst>
          </p:cNvPr>
          <p:cNvSpPr/>
          <p:nvPr/>
        </p:nvSpPr>
        <p:spPr>
          <a:xfrm>
            <a:off x="377573" y="4634030"/>
            <a:ext cx="45327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5"/>
              </a:rPr>
              <a:t>http://varianceexplained.org/r/trump-tweets/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9752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10090-D8CC-40CB-86FA-0DF7C7214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0103" y="198071"/>
            <a:ext cx="9459012" cy="1325563"/>
          </a:xfrm>
        </p:spPr>
        <p:txBody>
          <a:bodyPr/>
          <a:lstStyle/>
          <a:p>
            <a:r>
              <a:rPr lang="en-GB" dirty="0"/>
              <a:t>Programmers are in demand.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95FE7-8DE5-46DC-810B-EA9DCBBEB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138" y="1831730"/>
            <a:ext cx="6904611" cy="4351338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Transferable skill which makes you </a:t>
            </a:r>
            <a:r>
              <a:rPr lang="en-GB" sz="2400" b="1" dirty="0"/>
              <a:t>competitive</a:t>
            </a:r>
            <a:r>
              <a:rPr lang="en-GB" sz="2400" dirty="0"/>
              <a:t> for postdocs and academic positions.</a:t>
            </a:r>
          </a:p>
          <a:p>
            <a:endParaRPr lang="en-GB" sz="2400" dirty="0"/>
          </a:p>
          <a:p>
            <a:r>
              <a:rPr lang="en-GB" sz="2400" dirty="0"/>
              <a:t>Similar to Python and easy path to other languages. </a:t>
            </a:r>
          </a:p>
          <a:p>
            <a:endParaRPr lang="en-GB" sz="2400" dirty="0"/>
          </a:p>
          <a:p>
            <a:r>
              <a:rPr lang="en-GB" sz="2400" dirty="0"/>
              <a:t>Programming skills will make you </a:t>
            </a:r>
            <a:r>
              <a:rPr lang="en-GB" sz="2400" b="1" dirty="0"/>
              <a:t>employable</a:t>
            </a:r>
            <a:r>
              <a:rPr lang="en-GB" sz="2400" dirty="0"/>
              <a:t>.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Edinburgh R jobs at Scottish Government, RBS, Tesco &amp; Sainsburys Bank, Rockstar North, </a:t>
            </a:r>
            <a:r>
              <a:rPr lang="en-GB" sz="2400" dirty="0" err="1"/>
              <a:t>DataLab</a:t>
            </a:r>
            <a:r>
              <a:rPr lang="en-GB" sz="2400" dirty="0"/>
              <a:t>, University of Edinburgh, Energy Companies, start-ups, etc.</a:t>
            </a:r>
          </a:p>
          <a:p>
            <a:endParaRPr lang="en-GB" sz="2400" dirty="0"/>
          </a:p>
        </p:txBody>
      </p:sp>
      <p:pic>
        <p:nvPicPr>
          <p:cNvPr id="4" name="Picture 2" descr="R logo.svg">
            <a:extLst>
              <a:ext uri="{FF2B5EF4-FFF2-40B4-BE49-F238E27FC236}">
                <a16:creationId xmlns:a16="http://schemas.microsoft.com/office/drawing/2014/main" id="{4920BF6A-D776-4F3A-BC8F-F55871233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88" y="361565"/>
            <a:ext cx="1109541" cy="85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0B7048-67C2-499F-BA33-D475157E6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1807" y="1393005"/>
            <a:ext cx="3730421" cy="46003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E3F26E0-3A6D-4E23-A1D8-9C01D2DD52DF}"/>
              </a:ext>
            </a:extLst>
          </p:cNvPr>
          <p:cNvSpPr/>
          <p:nvPr/>
        </p:nvSpPr>
        <p:spPr>
          <a:xfrm>
            <a:off x="7648274" y="5993351"/>
            <a:ext cx="44242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hlinkClick r:id="rId4"/>
              </a:rPr>
              <a:t>https://www.nature.com/news/many-junior-scientists-need-to-take-a-hard-look-at-their-job-prospects-1.22879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855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D86D045-0A11-41BF-A02B-BCCB0A4D14D6}"/>
              </a:ext>
            </a:extLst>
          </p:cNvPr>
          <p:cNvGrpSpPr/>
          <p:nvPr/>
        </p:nvGrpSpPr>
        <p:grpSpPr>
          <a:xfrm>
            <a:off x="849786" y="1132459"/>
            <a:ext cx="10042093" cy="5320126"/>
            <a:chOff x="802357" y="708158"/>
            <a:chExt cx="10858265" cy="5752519"/>
          </a:xfrm>
        </p:grpSpPr>
        <p:pic>
          <p:nvPicPr>
            <p:cNvPr id="1026" name="Picture 2" descr="File:Ada Lovelace 1838.jpg">
              <a:extLst>
                <a:ext uri="{FF2B5EF4-FFF2-40B4-BE49-F238E27FC236}">
                  <a16:creationId xmlns:a16="http://schemas.microsoft.com/office/drawing/2014/main" id="{1D54A314-78AD-4A0A-8ECF-2CC4EC8353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2357" y="708158"/>
              <a:ext cx="4369700" cy="5441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2E2B80-DE77-4D6E-A721-B8A03AD453A1}"/>
                </a:ext>
              </a:extLst>
            </p:cNvPr>
            <p:cNvSpPr/>
            <p:nvPr/>
          </p:nvSpPr>
          <p:spPr>
            <a:xfrm>
              <a:off x="1935346" y="6149842"/>
              <a:ext cx="2492347" cy="2995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 dirty="0">
                  <a:solidFill>
                    <a:schemeClr val="bg1"/>
                  </a:solidFill>
                </a:rPr>
                <a:t>Ada Lovelace, 1840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068E595-A1F0-4222-A507-40E606C890DA}"/>
                </a:ext>
              </a:extLst>
            </p:cNvPr>
            <p:cNvGrpSpPr/>
            <p:nvPr/>
          </p:nvGrpSpPr>
          <p:grpSpPr>
            <a:xfrm>
              <a:off x="5447103" y="708158"/>
              <a:ext cx="6213519" cy="5752519"/>
              <a:chOff x="5729161" y="729843"/>
              <a:chExt cx="5651718" cy="52324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004336CF-18CE-4F1C-9EA4-10B342FED5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29161" y="729843"/>
                <a:ext cx="5476340" cy="2699157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3BEEACC-9194-4748-830A-6B368C964A4D}"/>
                  </a:ext>
                </a:extLst>
              </p:cNvPr>
              <p:cNvSpPr/>
              <p:nvPr/>
            </p:nvSpPr>
            <p:spPr>
              <a:xfrm>
                <a:off x="6096000" y="2585921"/>
                <a:ext cx="2117416" cy="600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1100" dirty="0">
                    <a:solidFill>
                      <a:srgbClr val="00B0F0"/>
                    </a:solidFill>
                    <a:hlinkClick r:id="rId5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https://www.nytimes.com/2019/02/13/magazine/women-coding-computer-programming.html</a:t>
                </a:r>
                <a:endParaRPr lang="en-GB" sz="1100" dirty="0">
                  <a:solidFill>
                    <a:srgbClr val="00B0F0"/>
                  </a:solidFill>
                </a:endParaRPr>
              </a:p>
            </p:txBody>
          </p:sp>
          <p:pic>
            <p:nvPicPr>
              <p:cNvPr id="1028" name="Picture 4" descr="Black and white photograph of Mary Jackson standing in front of large instruments, holding a clipboard and pencil">
                <a:extLst>
                  <a:ext uri="{FF2B5EF4-FFF2-40B4-BE49-F238E27FC236}">
                    <a16:creationId xmlns:a16="http://schemas.microsoft.com/office/drawing/2014/main" id="{3E224553-68C6-4F64-A3CE-78A2E3C9967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29161" y="3543335"/>
                <a:ext cx="2781015" cy="215729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E4380BE-F915-45FD-AC8E-D532BA91B1D0}"/>
                  </a:ext>
                </a:extLst>
              </p:cNvPr>
              <p:cNvSpPr/>
              <p:nvPr/>
            </p:nvSpPr>
            <p:spPr>
              <a:xfrm>
                <a:off x="6096000" y="5685244"/>
                <a:ext cx="249234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sz="1200" dirty="0">
                    <a:solidFill>
                      <a:schemeClr val="bg1"/>
                    </a:solidFill>
                  </a:rPr>
                  <a:t>Mary Jackson at NASA, 1977</a:t>
                </a:r>
              </a:p>
            </p:txBody>
          </p:sp>
          <p:pic>
            <p:nvPicPr>
              <p:cNvPr id="1030" name="Picture 6" descr="https://upload.wikimedia.org/wikipedia/commons/3/37/Grace_Hopper_and_UNIVAC.jpg">
                <a:extLst>
                  <a:ext uri="{FF2B5EF4-FFF2-40B4-BE49-F238E27FC236}">
                    <a16:creationId xmlns:a16="http://schemas.microsoft.com/office/drawing/2014/main" id="{65D3364E-AF26-4713-9A3A-38B258201F9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763725" y="3543334"/>
                <a:ext cx="2441776" cy="21419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415A204-63C9-44E0-929E-D053FD861A19}"/>
                  </a:ext>
                </a:extLst>
              </p:cNvPr>
              <p:cNvSpPr/>
              <p:nvPr/>
            </p:nvSpPr>
            <p:spPr>
              <a:xfrm>
                <a:off x="8888532" y="5669855"/>
                <a:ext cx="249234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sz="1200" dirty="0">
                    <a:solidFill>
                      <a:schemeClr val="bg1"/>
                    </a:solidFill>
                  </a:rPr>
                  <a:t>Rear Admiral Grace Hopper, 1960</a:t>
                </a:r>
              </a:p>
            </p:txBody>
          </p:sp>
        </p:grp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7908B527-9566-4E21-AE26-F9A517C3D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9765" y="-57598"/>
            <a:ext cx="451247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Anyone can code.</a:t>
            </a:r>
          </a:p>
        </p:txBody>
      </p:sp>
    </p:spTree>
    <p:extLst>
      <p:ext uri="{BB962C8B-B14F-4D97-AF65-F5344CB8AC3E}">
        <p14:creationId xmlns:p14="http://schemas.microsoft.com/office/powerpoint/2010/main" val="822051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83993-997E-46B8-AB28-6DFC2423A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562" y="365125"/>
            <a:ext cx="10515600" cy="1325563"/>
          </a:xfrm>
        </p:spPr>
        <p:txBody>
          <a:bodyPr/>
          <a:lstStyle/>
          <a:p>
            <a:r>
              <a:rPr lang="en-GB" dirty="0"/>
              <a:t>      facilitates reproducible research.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8CB0C-5B12-4D35-9949-281DA21D1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307" y="2506662"/>
            <a:ext cx="8861981" cy="3045726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/>
              <a:t>“Reproducibility is the ability of an entire experiment or study to be reproduced, either by the researcher or by someone else working independently, [and] is one of the main principles of the scientific method.‘’</a:t>
            </a:r>
          </a:p>
          <a:p>
            <a:pPr marL="0" indent="0" algn="just">
              <a:buNone/>
            </a:pPr>
            <a:r>
              <a:rPr lang="en-GB" dirty="0"/>
              <a:t>							-Wikipedia</a:t>
            </a:r>
          </a:p>
        </p:txBody>
      </p:sp>
      <p:pic>
        <p:nvPicPr>
          <p:cNvPr id="5" name="Picture 2" descr="R logo.svg">
            <a:extLst>
              <a:ext uri="{FF2B5EF4-FFF2-40B4-BE49-F238E27FC236}">
                <a16:creationId xmlns:a16="http://schemas.microsoft.com/office/drawing/2014/main" id="{5B95E11B-F9BD-459A-BFDB-639089CFC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5" y="365125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5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382D6B-AEBE-4DA7-9CEB-A3B6C4DE7F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24" t="13605" r="19712" b="2040"/>
          <a:stretch/>
        </p:blipFill>
        <p:spPr>
          <a:xfrm>
            <a:off x="5796379" y="0"/>
            <a:ext cx="5363033" cy="677205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05C4DBB-EA61-42EB-B636-9A0E69B81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712" y="564261"/>
            <a:ext cx="4524865" cy="1761354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In the lab…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26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2A8C94-FB09-4352-B1B5-40214AF3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20" y="0"/>
            <a:ext cx="102941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5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EA50-ADFC-4980-8093-D24D3300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9165" y="433633"/>
            <a:ext cx="4524865" cy="1761354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Scenarios that benefit from reproducibility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35C14-F39D-4DE1-9D93-7757DA3D7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5700" y="456719"/>
            <a:ext cx="7433517" cy="6052008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rgbClr val="C00000"/>
                </a:solidFill>
              </a:rPr>
              <a:t>The first researcher who will need to reproduce results is likely to be </a:t>
            </a:r>
            <a:r>
              <a:rPr lang="en-GB" sz="2400" b="1" dirty="0">
                <a:solidFill>
                  <a:srgbClr val="C00000"/>
                </a:solidFill>
              </a:rPr>
              <a:t>YOU.</a:t>
            </a:r>
          </a:p>
          <a:p>
            <a:endParaRPr lang="en-GB" sz="2400" b="1" dirty="0"/>
          </a:p>
          <a:p>
            <a:r>
              <a:rPr lang="en-GB" sz="2400" dirty="0"/>
              <a:t>New data becomes available.</a:t>
            </a:r>
          </a:p>
          <a:p>
            <a:endParaRPr lang="en-GB" sz="2400" dirty="0"/>
          </a:p>
          <a:p>
            <a:r>
              <a:rPr lang="en-GB" sz="2400" dirty="0"/>
              <a:t>You return to a project after a period of time.</a:t>
            </a:r>
          </a:p>
          <a:p>
            <a:endParaRPr lang="en-GB" sz="2400" dirty="0"/>
          </a:p>
          <a:p>
            <a:r>
              <a:rPr lang="en-GB" sz="2400" dirty="0"/>
              <a:t>You give the project to a new student/collaborator.</a:t>
            </a:r>
          </a:p>
          <a:p>
            <a:endParaRPr lang="en-GB" sz="2400" dirty="0"/>
          </a:p>
          <a:p>
            <a:r>
              <a:rPr lang="en-GB" sz="2400" dirty="0"/>
              <a:t>A reviewer wants you to change something.</a:t>
            </a:r>
          </a:p>
          <a:p>
            <a:endParaRPr lang="en-GB" sz="2400" dirty="0"/>
          </a:p>
          <a:p>
            <a:r>
              <a:rPr lang="en-GB" sz="2400" dirty="0"/>
              <a:t>You found an error, but not sure where you went wrong.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AEF948-463F-445F-B6B3-32454A1FB9E8}"/>
              </a:ext>
            </a:extLst>
          </p:cNvPr>
          <p:cNvGrpSpPr/>
          <p:nvPr/>
        </p:nvGrpSpPr>
        <p:grpSpPr>
          <a:xfrm>
            <a:off x="120124" y="2308412"/>
            <a:ext cx="4288199" cy="3495229"/>
            <a:chOff x="-28279" y="1853406"/>
            <a:chExt cx="4524865" cy="368813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3AC078-9AE7-493A-91B0-D6FE8B8CB2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7681" b="16481"/>
            <a:stretch/>
          </p:blipFill>
          <p:spPr>
            <a:xfrm>
              <a:off x="-28279" y="1853406"/>
              <a:ext cx="4524865" cy="31050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7186-850F-4F38-A135-DEA38EA801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351" t="84318"/>
            <a:stretch/>
          </p:blipFill>
          <p:spPr>
            <a:xfrm>
              <a:off x="1074655" y="4958499"/>
              <a:ext cx="3043875" cy="583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701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81BCDC1A-7849-4CB4-805D-596547BD60FD}"/>
              </a:ext>
            </a:extLst>
          </p:cNvPr>
          <p:cNvSpPr/>
          <p:nvPr/>
        </p:nvSpPr>
        <p:spPr>
          <a:xfrm>
            <a:off x="0" y="11336"/>
            <a:ext cx="12192000" cy="1007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42AEAB4-3D83-47F7-A0BE-49C8E212CB65}"/>
              </a:ext>
            </a:extLst>
          </p:cNvPr>
          <p:cNvSpPr/>
          <p:nvPr/>
        </p:nvSpPr>
        <p:spPr>
          <a:xfrm>
            <a:off x="2435347" y="3562352"/>
            <a:ext cx="1800225" cy="10096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tx1"/>
                </a:solidFill>
              </a:rPr>
              <a:t>Data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FCF8F18-24D2-4394-8441-097E6E5CEC50}"/>
              </a:ext>
            </a:extLst>
          </p:cNvPr>
          <p:cNvSpPr/>
          <p:nvPr/>
        </p:nvSpPr>
        <p:spPr>
          <a:xfrm>
            <a:off x="4907454" y="3562352"/>
            <a:ext cx="1899123" cy="10096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tx1"/>
                </a:solidFill>
              </a:rPr>
              <a:t>Visualisation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4181916-C64E-499A-8781-4AD3F7768229}"/>
              </a:ext>
            </a:extLst>
          </p:cNvPr>
          <p:cNvSpPr/>
          <p:nvPr/>
        </p:nvSpPr>
        <p:spPr>
          <a:xfrm>
            <a:off x="7478459" y="3562352"/>
            <a:ext cx="1800225" cy="10096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tx1"/>
                </a:solidFill>
              </a:rPr>
              <a:t>Statistics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9B5414-63D2-48BE-9356-DA3A0CCE2364}"/>
              </a:ext>
            </a:extLst>
          </p:cNvPr>
          <p:cNvCxnSpPr>
            <a:cxnSpLocks/>
          </p:cNvCxnSpPr>
          <p:nvPr/>
        </p:nvCxnSpPr>
        <p:spPr>
          <a:xfrm>
            <a:off x="4235572" y="4067177"/>
            <a:ext cx="671882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938D43C-9722-4A41-B05D-AD5B14886B8B}"/>
              </a:ext>
            </a:extLst>
          </p:cNvPr>
          <p:cNvCxnSpPr>
            <a:cxnSpLocks/>
          </p:cNvCxnSpPr>
          <p:nvPr/>
        </p:nvCxnSpPr>
        <p:spPr>
          <a:xfrm>
            <a:off x="6806577" y="4067177"/>
            <a:ext cx="671882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72ECBAB-3C8F-483D-8341-B9D0FBFA5825}"/>
              </a:ext>
            </a:extLst>
          </p:cNvPr>
          <p:cNvCxnSpPr>
            <a:cxnSpLocks/>
            <a:stCxn id="29" idx="2"/>
            <a:endCxn id="6" idx="0"/>
          </p:cNvCxnSpPr>
          <p:nvPr/>
        </p:nvCxnSpPr>
        <p:spPr>
          <a:xfrm>
            <a:off x="3311936" y="2660796"/>
            <a:ext cx="23524" cy="901556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57B9384-44B6-408E-B9D4-820FFC09DFB3}"/>
              </a:ext>
            </a:extLst>
          </p:cNvPr>
          <p:cNvSpPr/>
          <p:nvPr/>
        </p:nvSpPr>
        <p:spPr>
          <a:xfrm>
            <a:off x="7478458" y="5348577"/>
            <a:ext cx="1800225" cy="10096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Publish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854F0AE-BE16-4B35-8460-A8F7529A1D7A}"/>
              </a:ext>
            </a:extLst>
          </p:cNvPr>
          <p:cNvSpPr/>
          <p:nvPr/>
        </p:nvSpPr>
        <p:spPr>
          <a:xfrm>
            <a:off x="2411823" y="1651146"/>
            <a:ext cx="1800225" cy="10096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Research Question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CE56947-AF71-4810-9BC9-F72A6994E8C7}"/>
              </a:ext>
            </a:extLst>
          </p:cNvPr>
          <p:cNvCxnSpPr>
            <a:stCxn id="12" idx="2"/>
            <a:endCxn id="26" idx="0"/>
          </p:cNvCxnSpPr>
          <p:nvPr/>
        </p:nvCxnSpPr>
        <p:spPr>
          <a:xfrm flipH="1">
            <a:off x="8378571" y="4572002"/>
            <a:ext cx="1" cy="776575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D90BCA9-13A5-45C8-81E1-569686F8F8B3}"/>
              </a:ext>
            </a:extLst>
          </p:cNvPr>
          <p:cNvSpPr txBox="1"/>
          <p:nvPr/>
        </p:nvSpPr>
        <p:spPr>
          <a:xfrm>
            <a:off x="405925" y="2469363"/>
            <a:ext cx="1813400" cy="12003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C00000"/>
                </a:solidFill>
              </a:rPr>
              <a:t>Create &amp; Structure an R Project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7E109AB-9F55-4E08-9E9A-0E344DE107B6}"/>
              </a:ext>
            </a:extLst>
          </p:cNvPr>
          <p:cNvSpPr txBox="1"/>
          <p:nvPr/>
        </p:nvSpPr>
        <p:spPr>
          <a:xfrm>
            <a:off x="2354417" y="4654279"/>
            <a:ext cx="2030966" cy="101566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C00000"/>
                </a:solidFill>
              </a:rPr>
              <a:t>Loading &amp; managing data </a:t>
            </a:r>
          </a:p>
          <a:p>
            <a:pPr algn="ctr"/>
            <a:r>
              <a:rPr lang="en-GB" sz="2000" b="1" dirty="0">
                <a:solidFill>
                  <a:srgbClr val="C00000"/>
                </a:solidFill>
              </a:rPr>
              <a:t>with </a:t>
            </a:r>
            <a:r>
              <a:rPr lang="en-GB" sz="2000" b="1" dirty="0" err="1">
                <a:solidFill>
                  <a:srgbClr val="C00000"/>
                </a:solidFill>
                <a:latin typeface="Consolas" panose="020B0609020204030204" pitchFamily="49" charset="0"/>
              </a:rPr>
              <a:t>dplyr</a:t>
            </a:r>
            <a:endParaRPr lang="en-US" sz="2000" b="1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B9DD21-318B-492C-803C-C03F8C5D8F7D}"/>
              </a:ext>
            </a:extLst>
          </p:cNvPr>
          <p:cNvSpPr txBox="1"/>
          <p:nvPr/>
        </p:nvSpPr>
        <p:spPr>
          <a:xfrm>
            <a:off x="4907458" y="4653204"/>
            <a:ext cx="1899119" cy="101566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C00000"/>
                </a:solidFill>
              </a:rPr>
              <a:t>Data visualisation with </a:t>
            </a:r>
            <a:r>
              <a:rPr lang="en-GB" sz="2000" b="1" dirty="0">
                <a:solidFill>
                  <a:srgbClr val="C00000"/>
                </a:solidFill>
                <a:latin typeface="Consolas" panose="020B0609020204030204" pitchFamily="49" charset="0"/>
              </a:rPr>
              <a:t>ggplot2</a:t>
            </a:r>
            <a:endParaRPr lang="en-US" sz="2000" b="1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AF92B80-DCDB-494D-B84D-E1FE58D8AC88}"/>
              </a:ext>
            </a:extLst>
          </p:cNvPr>
          <p:cNvSpPr txBox="1"/>
          <p:nvPr/>
        </p:nvSpPr>
        <p:spPr>
          <a:xfrm>
            <a:off x="9453436" y="3713234"/>
            <a:ext cx="2149732" cy="70788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0070C0"/>
                </a:solidFill>
              </a:rPr>
              <a:t>Statistical tests on research data</a:t>
            </a:r>
            <a:endParaRPr lang="en-US" sz="2000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873CBDD-EBB9-4F68-938A-3A0ACE729694}"/>
              </a:ext>
            </a:extLst>
          </p:cNvPr>
          <p:cNvSpPr txBox="1"/>
          <p:nvPr/>
        </p:nvSpPr>
        <p:spPr>
          <a:xfrm>
            <a:off x="9453436" y="5348577"/>
            <a:ext cx="2149732" cy="101566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0070C0"/>
                </a:solidFill>
              </a:rPr>
              <a:t>Embed code, figures and results in R Markdown</a:t>
            </a:r>
            <a:endParaRPr lang="en-US" sz="2000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209CCE68-64A3-4CEE-B639-2D7CC5E388DF}"/>
              </a:ext>
            </a:extLst>
          </p:cNvPr>
          <p:cNvSpPr txBox="1">
            <a:spLocks/>
          </p:cNvSpPr>
          <p:nvPr/>
        </p:nvSpPr>
        <p:spPr>
          <a:xfrm>
            <a:off x="1524000" y="-77601"/>
            <a:ext cx="9144000" cy="1185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83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55727FB-D48D-41A8-888D-75987F830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26" y="234497"/>
            <a:ext cx="10515600" cy="1325563"/>
          </a:xfrm>
        </p:spPr>
        <p:txBody>
          <a:bodyPr/>
          <a:lstStyle/>
          <a:p>
            <a:r>
              <a:rPr lang="en-GB" dirty="0"/>
              <a:t>Using R Projects.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F9836-6CE0-4CED-BBD2-E0DCF8EA3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905" y="1871712"/>
            <a:ext cx="7839270" cy="4351338"/>
          </a:xfrm>
        </p:spPr>
        <p:txBody>
          <a:bodyPr/>
          <a:lstStyle/>
          <a:p>
            <a:r>
              <a:rPr lang="en-GB" dirty="0"/>
              <a:t>Establishes a folder with an associated .</a:t>
            </a:r>
            <a:r>
              <a:rPr lang="en-GB" dirty="0" err="1"/>
              <a:t>Rproj</a:t>
            </a:r>
            <a:endParaRPr lang="en-GB" dirty="0"/>
          </a:p>
          <a:p>
            <a:endParaRPr lang="en-GB" dirty="0"/>
          </a:p>
          <a:p>
            <a:r>
              <a:rPr lang="en-GB" dirty="0"/>
              <a:t>One folder, one portable project.</a:t>
            </a:r>
          </a:p>
          <a:p>
            <a:endParaRPr lang="en-GB" dirty="0"/>
          </a:p>
          <a:p>
            <a:r>
              <a:rPr lang="en-GB" dirty="0"/>
              <a:t>Saves history, profile, etc.</a:t>
            </a:r>
          </a:p>
          <a:p>
            <a:endParaRPr lang="en-GB" dirty="0"/>
          </a:p>
          <a:p>
            <a:r>
              <a:rPr lang="en-GB" dirty="0"/>
              <a:t>Allows version control within R Studio (e.g. git)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8DC348-6F8A-401D-B5AF-3395F5BDC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461" y="3679387"/>
            <a:ext cx="3763684" cy="26830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640AAB-89F5-4F65-BED2-76BC8DD458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130" b="74667"/>
          <a:stretch/>
        </p:blipFill>
        <p:spPr>
          <a:xfrm>
            <a:off x="7943461" y="443204"/>
            <a:ext cx="3746985" cy="2985796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170D71BD-7B13-4F9D-BC74-360C0FBB3EE8}"/>
              </a:ext>
            </a:extLst>
          </p:cNvPr>
          <p:cNvSpPr/>
          <p:nvPr/>
        </p:nvSpPr>
        <p:spPr>
          <a:xfrm>
            <a:off x="6866966" y="262328"/>
            <a:ext cx="717176" cy="634950"/>
          </a:xfrm>
          <a:prstGeom prst="star5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47555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B282112-C323-4779-A714-10F11A89B6C5}"/>
              </a:ext>
            </a:extLst>
          </p:cNvPr>
          <p:cNvSpPr/>
          <p:nvPr/>
        </p:nvSpPr>
        <p:spPr>
          <a:xfrm>
            <a:off x="497483" y="3693664"/>
            <a:ext cx="328437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https://nicercode.github.io/blog/2013-05-17-organising-my-project/</a:t>
            </a:r>
            <a:endParaRPr lang="en-GB" dirty="0"/>
          </a:p>
          <a:p>
            <a:endParaRPr lang="en-GB" dirty="0"/>
          </a:p>
          <a:p>
            <a:r>
              <a:rPr lang="en-GB" dirty="0">
                <a:hlinkClick r:id="rId3"/>
              </a:rPr>
              <a:t>https://nicercode.github.io/blog/2013-04-05-projects/</a:t>
            </a:r>
            <a:endParaRPr lang="en-GB" dirty="0"/>
          </a:p>
          <a:p>
            <a:endParaRPr lang="en-GB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ED97806-EB76-4C31-AF97-15BF597A6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87"/>
          <a:stretch/>
        </p:blipFill>
        <p:spPr bwMode="auto">
          <a:xfrm>
            <a:off x="4381144" y="208465"/>
            <a:ext cx="7422081" cy="600376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55727FB-D48D-41A8-888D-75987F830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775" y="1884784"/>
            <a:ext cx="3501792" cy="1325563"/>
          </a:xfrm>
        </p:spPr>
        <p:txBody>
          <a:bodyPr/>
          <a:lstStyle/>
          <a:p>
            <a:r>
              <a:rPr lang="en-GB" dirty="0"/>
              <a:t>Structuring an R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00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67C08F-267A-4DE2-86F8-2D2E5E449E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082"/>
          <a:stretch/>
        </p:blipFill>
        <p:spPr>
          <a:xfrm>
            <a:off x="2549397" y="970962"/>
            <a:ext cx="8208012" cy="5354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376DDA-DC8A-4FBF-B64F-0C67EE301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4" y="-127855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dirty="0"/>
              <a:t>github.com/</a:t>
            </a:r>
            <a:r>
              <a:rPr lang="en-GB" sz="4000" dirty="0" err="1"/>
              <a:t>susjoh</a:t>
            </a:r>
            <a:r>
              <a:rPr lang="en-GB" sz="4000" dirty="0"/>
              <a:t>/E4StatsTutorials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9274D8F-345D-404D-A2F5-E673009EEDCE}"/>
              </a:ext>
            </a:extLst>
          </p:cNvPr>
          <p:cNvSpPr/>
          <p:nvPr/>
        </p:nvSpPr>
        <p:spPr>
          <a:xfrm>
            <a:off x="7331648" y="2149247"/>
            <a:ext cx="1490705" cy="78377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24D030C-3A6C-4621-8901-CD60C6C44209}"/>
              </a:ext>
            </a:extLst>
          </p:cNvPr>
          <p:cNvSpPr/>
          <p:nvPr/>
        </p:nvSpPr>
        <p:spPr>
          <a:xfrm>
            <a:off x="4245843" y="4940363"/>
            <a:ext cx="2021635" cy="78377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2031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76A5-60A2-4E02-B51B-B25B303ED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522" y="234041"/>
            <a:ext cx="8305801" cy="1325563"/>
          </a:xfrm>
        </p:spPr>
        <p:txBody>
          <a:bodyPr>
            <a:normAutofit fontScale="90000"/>
          </a:bodyPr>
          <a:lstStyle/>
          <a:p>
            <a:r>
              <a:rPr lang="en-GB" sz="3600" dirty="0"/>
              <a:t>All data, scripts and output should be kept within the same project directory (</a:t>
            </a:r>
            <a:r>
              <a:rPr lang="en-GB" sz="3600" i="1" dirty="0"/>
              <a:t>where possible</a:t>
            </a:r>
            <a:r>
              <a:rPr lang="en-GB" sz="3600" dirty="0"/>
              <a:t>).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EBB492A-5B6F-45FE-B8B2-B95D5A3C57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9775"/>
          <a:stretch/>
        </p:blipFill>
        <p:spPr>
          <a:xfrm>
            <a:off x="4922172" y="2108717"/>
            <a:ext cx="5537443" cy="402041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AD37E1B-5A39-4F4A-B703-5128604B0BEE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133461" y="2489326"/>
            <a:ext cx="880188" cy="281866"/>
          </a:xfrm>
          <a:prstGeom prst="straightConnector1">
            <a:avLst/>
          </a:prstGeom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5E9C0F9-138B-4E8B-BD13-881D921EDFCE}"/>
              </a:ext>
            </a:extLst>
          </p:cNvPr>
          <p:cNvSpPr txBox="1"/>
          <p:nvPr/>
        </p:nvSpPr>
        <p:spPr>
          <a:xfrm>
            <a:off x="1408922" y="2304660"/>
            <a:ext cx="2724539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txBody>
          <a:bodyPr wrap="square" rtlCol="0">
            <a:spAutoFit/>
          </a:bodyPr>
          <a:lstStyle/>
          <a:p>
            <a:r>
              <a:rPr lang="en-GB" dirty="0"/>
              <a:t>Keep data here (</a:t>
            </a:r>
            <a:r>
              <a:rPr lang="en-GB" b="1" u="sng" dirty="0"/>
              <a:t>read only</a:t>
            </a:r>
            <a:r>
              <a:rPr lang="en-GB" dirty="0"/>
              <a:t>)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66F7F31-1FBC-4095-A0AD-8BFBE7808C90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5794310" y="3057101"/>
            <a:ext cx="880188" cy="87314"/>
          </a:xfrm>
          <a:prstGeom prst="straightConnector1">
            <a:avLst/>
          </a:prstGeom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464A57B-912C-4B04-A2D0-29FCBC158043}"/>
              </a:ext>
            </a:extLst>
          </p:cNvPr>
          <p:cNvSpPr txBox="1"/>
          <p:nvPr/>
        </p:nvSpPr>
        <p:spPr>
          <a:xfrm>
            <a:off x="6674498" y="2872435"/>
            <a:ext cx="3449215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txBody>
          <a:bodyPr wrap="square" rtlCol="0">
            <a:spAutoFit/>
          </a:bodyPr>
          <a:lstStyle/>
          <a:p>
            <a:r>
              <a:rPr lang="en-GB" dirty="0"/>
              <a:t>Keep manuscript and reports here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2F4732F-89FD-4485-B7BD-385202D6F4D5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3928187" y="3442996"/>
            <a:ext cx="1085462" cy="78689"/>
          </a:xfrm>
          <a:prstGeom prst="straightConnector1">
            <a:avLst/>
          </a:prstGeom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5DF292-FF6D-4B79-B422-0AADC20F3BF0}"/>
              </a:ext>
            </a:extLst>
          </p:cNvPr>
          <p:cNvSpPr txBox="1"/>
          <p:nvPr/>
        </p:nvSpPr>
        <p:spPr>
          <a:xfrm>
            <a:off x="1953209" y="3337019"/>
            <a:ext cx="1974978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txBody>
          <a:bodyPr wrap="square" rtlCol="0">
            <a:spAutoFit/>
          </a:bodyPr>
          <a:lstStyle/>
          <a:p>
            <a:r>
              <a:rPr lang="en-GB" dirty="0"/>
              <a:t>Save figures here</a:t>
            </a:r>
          </a:p>
        </p:txBody>
      </p:sp>
      <p:pic>
        <p:nvPicPr>
          <p:cNvPr id="25" name="Content Placeholder 3">
            <a:extLst>
              <a:ext uri="{FF2B5EF4-FFF2-40B4-BE49-F238E27FC236}">
                <a16:creationId xmlns:a16="http://schemas.microsoft.com/office/drawing/2014/main" id="{F4FAC6C1-C546-4E53-882E-CA26BFB688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5" t="45560" r="41906"/>
          <a:stretch/>
        </p:blipFill>
        <p:spPr>
          <a:xfrm>
            <a:off x="5013649" y="3662894"/>
            <a:ext cx="5250024" cy="2188728"/>
          </a:xfrm>
          <a:prstGeom prst="rect">
            <a:avLst/>
          </a:prstGeom>
          <a:ln>
            <a:noFill/>
          </a:ln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9DE36F5-572C-4746-AD13-17D6E663586D}"/>
              </a:ext>
            </a:extLst>
          </p:cNvPr>
          <p:cNvCxnSpPr>
            <a:cxnSpLocks/>
            <a:stCxn id="27" idx="1"/>
          </p:cNvCxnSpPr>
          <p:nvPr/>
        </p:nvCxnSpPr>
        <p:spPr>
          <a:xfrm flipH="1" flipV="1">
            <a:off x="5962261" y="3851451"/>
            <a:ext cx="1672512" cy="184666"/>
          </a:xfrm>
          <a:prstGeom prst="straightConnector1">
            <a:avLst/>
          </a:prstGeom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1BCD557-4D32-4AD4-A782-2DC004A1B235}"/>
              </a:ext>
            </a:extLst>
          </p:cNvPr>
          <p:cNvSpPr txBox="1"/>
          <p:nvPr/>
        </p:nvSpPr>
        <p:spPr>
          <a:xfrm>
            <a:off x="7634773" y="3851451"/>
            <a:ext cx="1974978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txBody>
          <a:bodyPr wrap="square" rtlCol="0">
            <a:spAutoFit/>
          </a:bodyPr>
          <a:lstStyle/>
          <a:p>
            <a:r>
              <a:rPr lang="en-GB" dirty="0"/>
              <a:t>Save results here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D87C5A3-2FD5-43FE-B37A-1F81A6A9B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836" y="3943784"/>
            <a:ext cx="2790825" cy="220027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817985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4" grpId="0" animBg="1"/>
      <p:bldP spid="2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B594-6306-4766-B5D0-CC0F07488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14" y="0"/>
            <a:ext cx="10515600" cy="1325563"/>
          </a:xfrm>
        </p:spPr>
        <p:txBody>
          <a:bodyPr/>
          <a:lstStyle/>
          <a:p>
            <a:r>
              <a:rPr lang="en-GB" dirty="0"/>
              <a:t>R and the </a:t>
            </a:r>
            <a:r>
              <a:rPr lang="en-GB" dirty="0" err="1"/>
              <a:t>Rstudio</a:t>
            </a:r>
            <a:r>
              <a:rPr lang="en-GB" dirty="0"/>
              <a:t> Environment</a:t>
            </a:r>
            <a:endParaRPr lang="en-US" dirty="0"/>
          </a:p>
        </p:txBody>
      </p:sp>
      <p:pic>
        <p:nvPicPr>
          <p:cNvPr id="1026" name="Picture 2" descr="Img">
            <a:extLst>
              <a:ext uri="{FF2B5EF4-FFF2-40B4-BE49-F238E27FC236}">
                <a16:creationId xmlns:a16="http://schemas.microsoft.com/office/drawing/2014/main" id="{3CD6F011-3D5C-4B3B-9EFA-41F0A92C8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367" y="1140191"/>
            <a:ext cx="10114543" cy="5394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2355B7B-28A2-4633-91C2-4EDBE438923B}"/>
              </a:ext>
            </a:extLst>
          </p:cNvPr>
          <p:cNvSpPr/>
          <p:nvPr/>
        </p:nvSpPr>
        <p:spPr>
          <a:xfrm>
            <a:off x="8074279" y="211914"/>
            <a:ext cx="3255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https://ourcodingclub.github.io/tutorials/intro-to-r/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1494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D167-F71E-4FD7-818A-E85E7CB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 help.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DEF81-AF98-4243-9786-13846A0F0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In R…</a:t>
            </a:r>
          </a:p>
          <a:p>
            <a:endParaRPr lang="en-GB" dirty="0"/>
          </a:p>
          <a:p>
            <a:pPr lvl="1"/>
            <a:r>
              <a:rPr lang="en-GB" dirty="0"/>
              <a:t>? searches for a specific function.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?? searches for a specific string.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Help tab in </a:t>
            </a:r>
            <a:r>
              <a:rPr lang="en-GB" dirty="0" err="1"/>
              <a:t>RStudio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BDA10C-C0D2-45DC-82C2-BBE0F45814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Online…</a:t>
            </a:r>
          </a:p>
          <a:p>
            <a:endParaRPr lang="en-GB" dirty="0"/>
          </a:p>
          <a:p>
            <a:pPr lvl="1"/>
            <a:r>
              <a:rPr lang="en-GB" dirty="0"/>
              <a:t>ourcodingclub.github.io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Stack Overflow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R </a:t>
            </a:r>
            <a:r>
              <a:rPr lang="en-GB" dirty="0" err="1"/>
              <a:t>Cheatsheets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356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Loading data into 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945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 in R with base R &amp;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Summarise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summary()</a:t>
            </a:r>
          </a:p>
          <a:p>
            <a:endParaRPr lang="en-GB" dirty="0"/>
          </a:p>
          <a:p>
            <a:r>
              <a:rPr lang="en-GB" dirty="0"/>
              <a:t>Sort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arrange()</a:t>
            </a:r>
          </a:p>
          <a:p>
            <a:endParaRPr lang="en-GB" dirty="0"/>
          </a:p>
          <a:p>
            <a:r>
              <a:rPr lang="en-GB" dirty="0"/>
              <a:t>Select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select()</a:t>
            </a:r>
          </a:p>
          <a:p>
            <a:endParaRPr lang="en-GB" dirty="0"/>
          </a:p>
          <a:p>
            <a:r>
              <a:rPr lang="en-GB" dirty="0"/>
              <a:t>Adding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$</a:t>
            </a:r>
          </a:p>
          <a:p>
            <a:endParaRPr lang="en-GB" dirty="0"/>
          </a:p>
          <a:p>
            <a:r>
              <a:rPr lang="en-GB" dirty="0"/>
              <a:t>Select rows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3418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3D985-BEA4-407D-9394-91936EA48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C5732F-E3F3-4C05-95E3-799EEEB14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318" y="1690688"/>
            <a:ext cx="6600217" cy="391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884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	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2"/>
              </a:rPr>
              <a:t>http://ggplot2.tidyverse.org/reference/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Base graphics…</a:t>
            </a:r>
            <a:b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3"/>
              </a:rPr>
              <a:t>http://rpubs.com/SusanEJohnston/7953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3062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D0F65-50B7-4AEB-A942-5B5368AD0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r>
              <a:rPr lang="en-GB" sz="3600" dirty="0"/>
              <a:t> uses three components to construct a graph.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62BEB-F0D2-4776-B612-A0FDA4EC6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Layers: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ggplot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</a:p>
          <a:p>
            <a:pPr lvl="1"/>
            <a:r>
              <a:rPr lang="en-GB" dirty="0"/>
              <a:t>Data with aesthetic properties (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aes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 err="1"/>
              <a:t>Geoms</a:t>
            </a:r>
            <a:r>
              <a:rPr lang="en-GB" dirty="0"/>
              <a:t>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geom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_...()</a:t>
            </a:r>
          </a:p>
          <a:p>
            <a:pPr lvl="1"/>
            <a:r>
              <a:rPr lang="en-GB" dirty="0"/>
              <a:t>Type of plot (line, scatter, box-plot, etc).</a:t>
            </a:r>
          </a:p>
          <a:p>
            <a:endParaRPr lang="en-GB" dirty="0"/>
          </a:p>
          <a:p>
            <a:r>
              <a:rPr lang="en-GB" dirty="0"/>
              <a:t>Stats: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stat_...()</a:t>
            </a:r>
          </a:p>
          <a:p>
            <a:pPr lvl="1"/>
            <a:r>
              <a:rPr lang="en-GB" dirty="0"/>
              <a:t>Statistical transformations</a:t>
            </a:r>
          </a:p>
          <a:p>
            <a:pPr lvl="1"/>
            <a:r>
              <a:rPr lang="en-GB" dirty="0"/>
              <a:t>NB. Most </a:t>
            </a:r>
            <a:r>
              <a:rPr lang="en-GB" dirty="0" err="1"/>
              <a:t>geoms</a:t>
            </a:r>
            <a:r>
              <a:rPr lang="en-GB" dirty="0"/>
              <a:t> have a default stat, so this is not always need.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693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81BCDC1A-7849-4CB4-805D-596547BD60FD}"/>
              </a:ext>
            </a:extLst>
          </p:cNvPr>
          <p:cNvSpPr/>
          <p:nvPr/>
        </p:nvSpPr>
        <p:spPr>
          <a:xfrm>
            <a:off x="0" y="11336"/>
            <a:ext cx="12192000" cy="1007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037428-1B3C-4D7B-A741-14457CE8BD6C}"/>
              </a:ext>
            </a:extLst>
          </p:cNvPr>
          <p:cNvGrpSpPr/>
          <p:nvPr/>
        </p:nvGrpSpPr>
        <p:grpSpPr>
          <a:xfrm>
            <a:off x="2662570" y="1391087"/>
            <a:ext cx="6866860" cy="4707081"/>
            <a:chOff x="2204581" y="1391087"/>
            <a:chExt cx="6866860" cy="470708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42AEAB4-3D83-47F7-A0BE-49C8E212CB65}"/>
                </a:ext>
              </a:extLst>
            </p:cNvPr>
            <p:cNvSpPr/>
            <p:nvPr/>
          </p:nvSpPr>
          <p:spPr>
            <a:xfrm>
              <a:off x="2228104" y="3302293"/>
              <a:ext cx="1800225" cy="10096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Data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FCF8F18-24D2-4394-8441-097E6E5CEC50}"/>
                </a:ext>
              </a:extLst>
            </p:cNvPr>
            <p:cNvSpPr/>
            <p:nvPr/>
          </p:nvSpPr>
          <p:spPr>
            <a:xfrm>
              <a:off x="4700211" y="3302293"/>
              <a:ext cx="1899123" cy="10096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Visualisation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34181916-C64E-499A-8781-4AD3F7768229}"/>
                </a:ext>
              </a:extLst>
            </p:cNvPr>
            <p:cNvSpPr/>
            <p:nvPr/>
          </p:nvSpPr>
          <p:spPr>
            <a:xfrm>
              <a:off x="7271216" y="3302293"/>
              <a:ext cx="1800225" cy="10096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Statistics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79B5414-63D2-48BE-9356-DA3A0CCE2364}"/>
                </a:ext>
              </a:extLst>
            </p:cNvPr>
            <p:cNvCxnSpPr>
              <a:cxnSpLocks/>
            </p:cNvCxnSpPr>
            <p:nvPr/>
          </p:nvCxnSpPr>
          <p:spPr>
            <a:xfrm>
              <a:off x="4028329" y="3807118"/>
              <a:ext cx="671882" cy="0"/>
            </a:xfrm>
            <a:prstGeom prst="straightConnector1">
              <a:avLst/>
            </a:prstGeom>
            <a:ln w="57150">
              <a:solidFill>
                <a:schemeClr val="tx1">
                  <a:lumMod val="75000"/>
                  <a:lumOff val="2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938D43C-9722-4A41-B05D-AD5B14886B8B}"/>
                </a:ext>
              </a:extLst>
            </p:cNvPr>
            <p:cNvCxnSpPr>
              <a:cxnSpLocks/>
            </p:cNvCxnSpPr>
            <p:nvPr/>
          </p:nvCxnSpPr>
          <p:spPr>
            <a:xfrm>
              <a:off x="6599334" y="3807118"/>
              <a:ext cx="671882" cy="0"/>
            </a:xfrm>
            <a:prstGeom prst="straightConnector1">
              <a:avLst/>
            </a:prstGeom>
            <a:ln w="57150">
              <a:solidFill>
                <a:schemeClr val="tx1">
                  <a:lumMod val="75000"/>
                  <a:lumOff val="2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72ECBAB-3C8F-483D-8341-B9D0FBFA5825}"/>
                </a:ext>
              </a:extLst>
            </p:cNvPr>
            <p:cNvCxnSpPr>
              <a:cxnSpLocks/>
              <a:stCxn id="29" idx="2"/>
              <a:endCxn id="6" idx="0"/>
            </p:cNvCxnSpPr>
            <p:nvPr/>
          </p:nvCxnSpPr>
          <p:spPr>
            <a:xfrm>
              <a:off x="3104694" y="2400737"/>
              <a:ext cx="23523" cy="901556"/>
            </a:xfrm>
            <a:prstGeom prst="straightConnector1">
              <a:avLst/>
            </a:prstGeom>
            <a:ln w="57150">
              <a:solidFill>
                <a:schemeClr val="tx1">
                  <a:lumMod val="75000"/>
                  <a:lumOff val="2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C57B9384-44B6-408E-B9D4-820FFC09DFB3}"/>
                </a:ext>
              </a:extLst>
            </p:cNvPr>
            <p:cNvSpPr/>
            <p:nvPr/>
          </p:nvSpPr>
          <p:spPr>
            <a:xfrm>
              <a:off x="7271216" y="5088518"/>
              <a:ext cx="1800225" cy="10096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>
                  <a:solidFill>
                    <a:schemeClr val="tx1"/>
                  </a:solidFill>
                </a:rPr>
                <a:t>Publish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1854F0AE-BE16-4B35-8460-A8F7529A1D7A}"/>
                </a:ext>
              </a:extLst>
            </p:cNvPr>
            <p:cNvSpPr/>
            <p:nvPr/>
          </p:nvSpPr>
          <p:spPr>
            <a:xfrm>
              <a:off x="2204581" y="1391087"/>
              <a:ext cx="1800225" cy="10096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>
                  <a:solidFill>
                    <a:schemeClr val="tx1"/>
                  </a:solidFill>
                </a:rPr>
                <a:t>Research Question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7CE56947-AF71-4810-9BC9-F72A6994E8C7}"/>
                </a:ext>
              </a:extLst>
            </p:cNvPr>
            <p:cNvCxnSpPr>
              <a:stCxn id="12" idx="2"/>
              <a:endCxn id="26" idx="0"/>
            </p:cNvCxnSpPr>
            <p:nvPr/>
          </p:nvCxnSpPr>
          <p:spPr>
            <a:xfrm>
              <a:off x="8171329" y="4311943"/>
              <a:ext cx="0" cy="776575"/>
            </a:xfrm>
            <a:prstGeom prst="straightConnector1">
              <a:avLst/>
            </a:prstGeom>
            <a:ln w="5715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itle 1">
            <a:extLst>
              <a:ext uri="{FF2B5EF4-FFF2-40B4-BE49-F238E27FC236}">
                <a16:creationId xmlns:a16="http://schemas.microsoft.com/office/drawing/2014/main" id="{209CCE68-64A3-4CEE-B639-2D7CC5E388DF}"/>
              </a:ext>
            </a:extLst>
          </p:cNvPr>
          <p:cNvSpPr txBox="1">
            <a:spLocks/>
          </p:cNvSpPr>
          <p:nvPr/>
        </p:nvSpPr>
        <p:spPr>
          <a:xfrm>
            <a:off x="1524000" y="-77601"/>
            <a:ext cx="9144000" cy="1185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23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           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E960B-82BE-4065-BB48-580DFFC7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Environment for statistical computing and graphics.</a:t>
            </a:r>
          </a:p>
          <a:p>
            <a:endParaRPr lang="en-GB" dirty="0"/>
          </a:p>
          <a:p>
            <a:r>
              <a:rPr lang="en-GB" dirty="0"/>
              <a:t>Interactive programming language.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19,160 packages on CRAN</a:t>
            </a:r>
          </a:p>
          <a:p>
            <a:endParaRPr lang="en-GB" dirty="0"/>
          </a:p>
          <a:p>
            <a:r>
              <a:rPr lang="en-GB" b="1" dirty="0"/>
              <a:t>Free and open-source</a:t>
            </a:r>
            <a:r>
              <a:rPr lang="en-GB" dirty="0"/>
              <a:t> multi-platform software.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943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054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          ?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905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84C6A3B-365D-4DA4-BE12-AF4041665590}"/>
              </a:ext>
            </a:extLst>
          </p:cNvPr>
          <p:cNvSpPr/>
          <p:nvPr/>
        </p:nvSpPr>
        <p:spPr>
          <a:xfrm>
            <a:off x="1093508" y="2243240"/>
            <a:ext cx="105863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“This is R. There is no if. Only how.”</a:t>
            </a:r>
          </a:p>
          <a:p>
            <a:r>
              <a:rPr lang="en-US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-- Simon `Yoda' Blomberg, R-help (April 2005)</a:t>
            </a:r>
            <a:endParaRPr lang="en-US" sz="3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C3CF19-3EAF-4E29-AF8B-A9F9888C9704}"/>
              </a:ext>
            </a:extLst>
          </p:cNvPr>
          <p:cNvSpPr txBox="1"/>
          <p:nvPr/>
        </p:nvSpPr>
        <p:spPr>
          <a:xfrm>
            <a:off x="499295" y="4166648"/>
            <a:ext cx="34596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Statistics.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Processing and tidying data.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CAB32D-BF48-4331-93D6-5EB727E56BB9}"/>
              </a:ext>
            </a:extLst>
          </p:cNvPr>
          <p:cNvSpPr txBox="1"/>
          <p:nvPr/>
        </p:nvSpPr>
        <p:spPr>
          <a:xfrm>
            <a:off x="4119188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Data visualisation.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Reports and presentations.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308080-8345-4D40-B237-F855746AE4A6}"/>
              </a:ext>
            </a:extLst>
          </p:cNvPr>
          <p:cNvSpPr txBox="1"/>
          <p:nvPr/>
        </p:nvSpPr>
        <p:spPr>
          <a:xfrm>
            <a:off x="8097625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Interactive web applications.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Portable projects.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A43F91-B935-473D-8514-4422BE6922D2}"/>
              </a:ext>
            </a:extLst>
          </p:cNvPr>
          <p:cNvSpPr/>
          <p:nvPr/>
        </p:nvSpPr>
        <p:spPr>
          <a:xfrm>
            <a:off x="317241" y="4935894"/>
            <a:ext cx="3641691" cy="14649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37931A-860D-4758-8A59-5509E63D6855}"/>
              </a:ext>
            </a:extLst>
          </p:cNvPr>
          <p:cNvSpPr/>
          <p:nvPr/>
        </p:nvSpPr>
        <p:spPr>
          <a:xfrm>
            <a:off x="3958932" y="3940067"/>
            <a:ext cx="7915827" cy="24770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660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3" grpId="0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1D60-D80E-46B5-9C1C-FAA1B93C4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30"/>
            <a:ext cx="6316744" cy="1325563"/>
          </a:xfrm>
        </p:spPr>
        <p:txBody>
          <a:bodyPr/>
          <a:lstStyle/>
          <a:p>
            <a:r>
              <a:rPr lang="en-GB" dirty="0"/>
              <a:t>Data visualisation</a:t>
            </a:r>
            <a:br>
              <a:rPr lang="en-GB" dirty="0"/>
            </a:br>
            <a:r>
              <a:rPr lang="en-GB" sz="1800" dirty="0"/>
              <a:t>e.g. http://www.r-graph-gallery.com/portfolio/ggplot2-package/</a:t>
            </a:r>
            <a:endParaRPr lang="en-US" dirty="0"/>
          </a:p>
        </p:txBody>
      </p:sp>
      <p:pic>
        <p:nvPicPr>
          <p:cNvPr id="3074" name="Picture 2" descr="https://pbs.twimg.com/media/BzjHccmCcAAPKqd.jpg:large">
            <a:extLst>
              <a:ext uri="{FF2B5EF4-FFF2-40B4-BE49-F238E27FC236}">
                <a16:creationId xmlns:a16="http://schemas.microsoft.com/office/drawing/2014/main" id="{4EF73DA3-5E4A-486A-9B9D-CAC51200A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255" y="468017"/>
            <a:ext cx="3780970" cy="536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CC8835-792E-4F44-8E71-211FCE8E7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78" y="1712655"/>
            <a:ext cx="7135976" cy="399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EABABC-29BB-43B8-8813-F7C91E53C317}"/>
              </a:ext>
            </a:extLst>
          </p:cNvPr>
          <p:cNvSpPr/>
          <p:nvPr/>
        </p:nvSpPr>
        <p:spPr>
          <a:xfrm>
            <a:off x="2286363" y="5830391"/>
            <a:ext cx="53524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When did the golden age of The Simpsons end?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C81B40-24D0-4A6F-BD62-F590DB4E821D}"/>
              </a:ext>
            </a:extLst>
          </p:cNvPr>
          <p:cNvSpPr/>
          <p:nvPr/>
        </p:nvSpPr>
        <p:spPr>
          <a:xfrm>
            <a:off x="8457196" y="5738058"/>
            <a:ext cx="33699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Ancestors and descendants of a single Soay sheep called Snowball.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B467B-9208-4137-A904-66E644913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824" y="1"/>
            <a:ext cx="1351175" cy="115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22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4E4EF2-671B-4F56-B4FD-D9FFA6700C79}"/>
              </a:ext>
            </a:extLst>
          </p:cNvPr>
          <p:cNvSpPr/>
          <p:nvPr/>
        </p:nvSpPr>
        <p:spPr>
          <a:xfrm>
            <a:off x="5812675" y="6104898"/>
            <a:ext cx="60776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C00000"/>
                </a:solidFill>
              </a:rPr>
              <a:t>Team Shrub in School of Geosciences:</a:t>
            </a:r>
          </a:p>
          <a:p>
            <a:r>
              <a:rPr lang="en-GB" b="1" dirty="0">
                <a:solidFill>
                  <a:srgbClr val="C00000"/>
                </a:solidFill>
              </a:rPr>
              <a:t>https://ourcodingclub.github.io/tutorials/seecc_1/index.html</a:t>
            </a:r>
          </a:p>
        </p:txBody>
      </p:sp>
      <p:pic>
        <p:nvPicPr>
          <p:cNvPr id="1026" name="Picture 2" descr="Facetted density plot by year">
            <a:extLst>
              <a:ext uri="{FF2B5EF4-FFF2-40B4-BE49-F238E27FC236}">
                <a16:creationId xmlns:a16="http://schemas.microsoft.com/office/drawing/2014/main" id="{ADEB8D91-8C2C-4CA3-866D-9017EF395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737" y="0"/>
            <a:ext cx="6114078" cy="610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FD81C09-F981-4806-8308-EB2077D8D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662" y="2374206"/>
            <a:ext cx="1540562" cy="1777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arnessing the Power of the Web via R Clients for Web APIs">
            <a:extLst>
              <a:ext uri="{FF2B5EF4-FFF2-40B4-BE49-F238E27FC236}">
                <a16:creationId xmlns:a16="http://schemas.microsoft.com/office/drawing/2014/main" id="{51097B91-0992-4CAC-BABB-3E3E52545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92" y="4517556"/>
            <a:ext cx="2748291" cy="1546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75B8DA-96A8-4172-813A-2C66875A6F54}"/>
              </a:ext>
            </a:extLst>
          </p:cNvPr>
          <p:cNvSpPr txBox="1"/>
          <p:nvPr/>
        </p:nvSpPr>
        <p:spPr>
          <a:xfrm>
            <a:off x="2614047" y="2524327"/>
            <a:ext cx="2143141" cy="14773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Access data from the Global Biodiversity Information Facility</a:t>
            </a:r>
          </a:p>
          <a:p>
            <a:pPr algn="ctr"/>
            <a:r>
              <a:rPr lang="en-GB" dirty="0"/>
              <a:t>And Flickr directly through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B92AE2-CD9D-4169-8728-5B4F7712F947}"/>
              </a:ext>
            </a:extLst>
          </p:cNvPr>
          <p:cNvSpPr/>
          <p:nvPr/>
        </p:nvSpPr>
        <p:spPr>
          <a:xfrm>
            <a:off x="740956" y="462063"/>
            <a:ext cx="42209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>
                <a:solidFill>
                  <a:srgbClr val="384743"/>
                </a:solidFill>
                <a:latin typeface="Open Sans"/>
              </a:rPr>
              <a:t>UK distribution of Atlantic Puffins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08828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224C1A7-59D9-49D3-938B-46B174E2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Report writing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246553-9C67-497B-B0A8-22E9927DA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34"/>
          <a:stretch/>
        </p:blipFill>
        <p:spPr>
          <a:xfrm>
            <a:off x="6670284" y="1820528"/>
            <a:ext cx="5137517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45CEA-BA89-46DA-A569-C180F5CEFC80}"/>
              </a:ext>
            </a:extLst>
          </p:cNvPr>
          <p:cNvSpPr txBox="1"/>
          <p:nvPr/>
        </p:nvSpPr>
        <p:spPr>
          <a:xfrm>
            <a:off x="7569508" y="5738788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LaTeX</a:t>
            </a:r>
            <a:r>
              <a:rPr lang="en-GB" sz="2800" dirty="0"/>
              <a:t> and R </a:t>
            </a:r>
            <a:r>
              <a:rPr lang="en-GB" sz="2800" dirty="0" err="1"/>
              <a:t>Sweave</a:t>
            </a:r>
            <a:endParaRPr lang="en-US" sz="2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B30231-A8F6-481F-9C33-A54E8FCF5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567"/>
          <a:stretch/>
        </p:blipFill>
        <p:spPr>
          <a:xfrm>
            <a:off x="838200" y="1820528"/>
            <a:ext cx="5089649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F1AFC15-7EDE-4C6F-B9B8-53D559382FBE}"/>
              </a:ext>
            </a:extLst>
          </p:cNvPr>
          <p:cNvSpPr txBox="1"/>
          <p:nvPr/>
        </p:nvSpPr>
        <p:spPr>
          <a:xfrm>
            <a:off x="1700408" y="5792059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knitr</a:t>
            </a:r>
            <a:r>
              <a:rPr lang="en-GB" sz="2800" dirty="0"/>
              <a:t> to 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49852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7F89-D46B-41B9-B0A8-0D87E2C8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52" y="0"/>
            <a:ext cx="10515600" cy="1325563"/>
          </a:xfrm>
        </p:spPr>
        <p:txBody>
          <a:bodyPr/>
          <a:lstStyle/>
          <a:p>
            <a:r>
              <a:rPr lang="en-GB" dirty="0"/>
              <a:t>Interactive applications (</a:t>
            </a:r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shiny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138B62-F21C-4F95-A766-F0C0EBE1B248}"/>
              </a:ext>
            </a:extLst>
          </p:cNvPr>
          <p:cNvSpPr/>
          <p:nvPr/>
        </p:nvSpPr>
        <p:spPr>
          <a:xfrm>
            <a:off x="7763259" y="97558"/>
            <a:ext cx="4169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https://scotland.shinyapps.io/babynames/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036377-F874-4E3B-A07F-EBC4A4195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429" y="1690688"/>
            <a:ext cx="7504675" cy="4903361"/>
          </a:xfrm>
          <a:prstGeom prst="rect">
            <a:avLst/>
          </a:prstGeom>
        </p:spPr>
      </p:pic>
      <p:pic>
        <p:nvPicPr>
          <p:cNvPr id="5122" name="Picture 2" descr="Image result for charles darwin">
            <a:extLst>
              <a:ext uri="{FF2B5EF4-FFF2-40B4-BE49-F238E27FC236}">
                <a16:creationId xmlns:a16="http://schemas.microsoft.com/office/drawing/2014/main" id="{1C9CF346-AA00-476D-8DE1-59A4CF645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071" y="1792453"/>
            <a:ext cx="1879381" cy="229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38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3971</TotalTime>
  <Words>1046</Words>
  <Application>Microsoft Office PowerPoint</Application>
  <PresentationFormat>Widescreen</PresentationFormat>
  <Paragraphs>167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Consolas</vt:lpstr>
      <vt:lpstr>Open Sans</vt:lpstr>
      <vt:lpstr>Office Theme</vt:lpstr>
      <vt:lpstr>Using R as a Research Tool.</vt:lpstr>
      <vt:lpstr>github.com/susjoh/E4StatsTutorials</vt:lpstr>
      <vt:lpstr>PowerPoint Presentation</vt:lpstr>
      <vt:lpstr>What is            ?</vt:lpstr>
      <vt:lpstr>Why use           ?</vt:lpstr>
      <vt:lpstr>Data visualisation e.g. http://www.r-graph-gallery.com/portfolio/ggplot2-package/</vt:lpstr>
      <vt:lpstr>PowerPoint Presentation</vt:lpstr>
      <vt:lpstr>Report writing</vt:lpstr>
      <vt:lpstr>Interactive applications (shiny)</vt:lpstr>
      <vt:lpstr>PowerPoint Presentation</vt:lpstr>
      <vt:lpstr>Programmers are in demand.</vt:lpstr>
      <vt:lpstr>Anyone can code.</vt:lpstr>
      <vt:lpstr>      facilitates reproducible research.</vt:lpstr>
      <vt:lpstr>In the lab…</vt:lpstr>
      <vt:lpstr>PowerPoint Presentation</vt:lpstr>
      <vt:lpstr>Scenarios that benefit from reproducibility</vt:lpstr>
      <vt:lpstr>PowerPoint Presentation</vt:lpstr>
      <vt:lpstr>Using R Projects.</vt:lpstr>
      <vt:lpstr>Structuring an R Project.</vt:lpstr>
      <vt:lpstr>All data, scripts and output should be kept within the same project directory (where possible).</vt:lpstr>
      <vt:lpstr>R and the Rstudio Environment</vt:lpstr>
      <vt:lpstr>Finding help.</vt:lpstr>
      <vt:lpstr>Loading data into R</vt:lpstr>
      <vt:lpstr>Data management in R with base R &amp; dplyr</vt:lpstr>
      <vt:lpstr>filter()</vt:lpstr>
      <vt:lpstr>Data visualisation with ggplot2</vt:lpstr>
      <vt:lpstr>ggplot2 uses three components to construct a graph.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R as a Research Tool.</dc:title>
  <dc:creator>JOHNSTON Susan</dc:creator>
  <cp:lastModifiedBy>JOHNSTON Susan</cp:lastModifiedBy>
  <cp:revision>72</cp:revision>
  <dcterms:created xsi:type="dcterms:W3CDTF">2017-11-06T22:28:32Z</dcterms:created>
  <dcterms:modified xsi:type="dcterms:W3CDTF">2023-02-07T10:41:41Z</dcterms:modified>
</cp:coreProperties>
</file>